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2" r:id="rId3"/>
    <p:sldId id="263" r:id="rId4"/>
    <p:sldId id="264" r:id="rId5"/>
    <p:sldId id="265" r:id="rId6"/>
    <p:sldId id="266" r:id="rId7"/>
    <p:sldId id="267" r:id="rId8"/>
    <p:sldId id="268" r:id="rId9"/>
    <p:sldId id="269" r:id="rId10"/>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7" d="100"/>
          <a:sy n="77" d="100"/>
        </p:scale>
        <p:origin x="-30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862DF2D-CB82-4956-A1E7-B15E88275E5B}" type="datetimeFigureOut">
              <a:rPr lang="sr-Latn-CS" smtClean="0"/>
              <a:pPr/>
              <a:t>12.2.2012</a:t>
            </a:fld>
            <a:endParaRPr lang="en-CA"/>
          </a:p>
        </p:txBody>
      </p:sp>
      <p:sp>
        <p:nvSpPr>
          <p:cNvPr id="19" name="Footer Placeholder 18"/>
          <p:cNvSpPr>
            <a:spLocks noGrp="1"/>
          </p:cNvSpPr>
          <p:nvPr>
            <p:ph type="ftr" sz="quarter" idx="11"/>
          </p:nvPr>
        </p:nvSpPr>
        <p:spPr/>
        <p:txBody>
          <a:bodyPr/>
          <a:lstStyle/>
          <a:p>
            <a:endParaRPr lang="en-CA"/>
          </a:p>
        </p:txBody>
      </p:sp>
      <p:sp>
        <p:nvSpPr>
          <p:cNvPr id="27" name="Slide Number Placeholder 26"/>
          <p:cNvSpPr>
            <a:spLocks noGrp="1"/>
          </p:cNvSpPr>
          <p:nvPr>
            <p:ph type="sldNum" sz="quarter" idx="12"/>
          </p:nvPr>
        </p:nvSpPr>
        <p:spPr/>
        <p:txBody>
          <a:bodyPr/>
          <a:lstStyle/>
          <a:p>
            <a:fld id="{832230FA-E73D-45F7-A165-AD99DE17EAF0}"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62DF2D-CB82-4956-A1E7-B15E88275E5B}" type="datetimeFigureOut">
              <a:rPr lang="sr-Latn-CS" smtClean="0"/>
              <a:pPr/>
              <a:t>12.2.2012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32230FA-E73D-45F7-A165-AD99DE17EAF0}"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62DF2D-CB82-4956-A1E7-B15E88275E5B}" type="datetimeFigureOut">
              <a:rPr lang="sr-Latn-CS" smtClean="0"/>
              <a:pPr/>
              <a:t>12.2.2012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32230FA-E73D-45F7-A165-AD99DE17EAF0}"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62DF2D-CB82-4956-A1E7-B15E88275E5B}" type="datetimeFigureOut">
              <a:rPr lang="sr-Latn-CS" smtClean="0"/>
              <a:pPr/>
              <a:t>12.2.2012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32230FA-E73D-45F7-A165-AD99DE17EAF0}"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862DF2D-CB82-4956-A1E7-B15E88275E5B}" type="datetimeFigureOut">
              <a:rPr lang="sr-Latn-CS" smtClean="0"/>
              <a:pPr/>
              <a:t>12.2.2012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32230FA-E73D-45F7-A165-AD99DE17EAF0}"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862DF2D-CB82-4956-A1E7-B15E88275E5B}" type="datetimeFigureOut">
              <a:rPr lang="sr-Latn-CS" smtClean="0"/>
              <a:pPr/>
              <a:t>12.2.2012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32230FA-E73D-45F7-A165-AD99DE17EAF0}"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862DF2D-CB82-4956-A1E7-B15E88275E5B}" type="datetimeFigureOut">
              <a:rPr lang="sr-Latn-CS" smtClean="0"/>
              <a:pPr/>
              <a:t>12.2.2012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832230FA-E73D-45F7-A165-AD99DE17EAF0}"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862DF2D-CB82-4956-A1E7-B15E88275E5B}" type="datetimeFigureOut">
              <a:rPr lang="sr-Latn-CS" smtClean="0"/>
              <a:pPr/>
              <a:t>12.2.2012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832230FA-E73D-45F7-A165-AD99DE17EAF0}"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62DF2D-CB82-4956-A1E7-B15E88275E5B}" type="datetimeFigureOut">
              <a:rPr lang="sr-Latn-CS" smtClean="0"/>
              <a:pPr/>
              <a:t>12.2.2012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832230FA-E73D-45F7-A165-AD99DE17EAF0}"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862DF2D-CB82-4956-A1E7-B15E88275E5B}" type="datetimeFigureOut">
              <a:rPr lang="sr-Latn-CS" smtClean="0"/>
              <a:pPr/>
              <a:t>12.2.2012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32230FA-E73D-45F7-A165-AD99DE17EAF0}"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862DF2D-CB82-4956-A1E7-B15E88275E5B}" type="datetimeFigureOut">
              <a:rPr lang="sr-Latn-CS" smtClean="0"/>
              <a:pPr/>
              <a:t>12.2.2012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8077200" y="6356350"/>
            <a:ext cx="609600" cy="365125"/>
          </a:xfrm>
        </p:spPr>
        <p:txBody>
          <a:bodyPr/>
          <a:lstStyle/>
          <a:p>
            <a:fld id="{832230FA-E73D-45F7-A165-AD99DE17EAF0}" type="slidenum">
              <a:rPr lang="en-CA" smtClean="0"/>
              <a:pPr/>
              <a:t>‹#›</a:t>
            </a:fld>
            <a:endParaRPr lang="en-C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862DF2D-CB82-4956-A1E7-B15E88275E5B}" type="datetimeFigureOut">
              <a:rPr lang="sr-Latn-CS" smtClean="0"/>
              <a:pPr/>
              <a:t>12.2.2012</a:t>
            </a:fld>
            <a:endParaRPr lang="en-C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C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32230FA-E73D-45F7-A165-AD99DE17EAF0}" type="slidenum">
              <a:rPr lang="en-CA" smtClean="0"/>
              <a:pPr/>
              <a:t>‹#›</a:t>
            </a:fld>
            <a:endParaRPr lang="en-C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357166"/>
            <a:ext cx="8372476" cy="785818"/>
          </a:xfrm>
        </p:spPr>
        <p:txBody>
          <a:bodyPr>
            <a:normAutofit/>
          </a:bodyPr>
          <a:lstStyle/>
          <a:p>
            <a:r>
              <a:rPr lang="en-CA" sz="3200" b="1" dirty="0" smtClean="0">
                <a:solidFill>
                  <a:srgbClr val="C00000"/>
                </a:solidFill>
              </a:rPr>
              <a:t>ZIVOTNA SREDINA I POJAM EKOLOSKIH FAKTORA</a:t>
            </a:r>
            <a:endParaRPr lang="en-CA" sz="3200" b="1" dirty="0">
              <a:solidFill>
                <a:srgbClr val="C00000"/>
              </a:solidFill>
            </a:endParaRPr>
          </a:p>
        </p:txBody>
      </p:sp>
      <p:sp>
        <p:nvSpPr>
          <p:cNvPr id="3" name="Content Placeholder 2"/>
          <p:cNvSpPr>
            <a:spLocks noGrp="1"/>
          </p:cNvSpPr>
          <p:nvPr>
            <p:ph idx="1"/>
          </p:nvPr>
        </p:nvSpPr>
        <p:spPr>
          <a:xfrm>
            <a:off x="457200" y="1428736"/>
            <a:ext cx="8229600" cy="5143536"/>
          </a:xfrm>
        </p:spPr>
        <p:txBody>
          <a:bodyPr>
            <a:normAutofit/>
          </a:bodyPr>
          <a:lstStyle/>
          <a:p>
            <a:r>
              <a:rPr lang="en-CA" dirty="0" err="1" smtClean="0"/>
              <a:t>Svako</a:t>
            </a:r>
            <a:r>
              <a:rPr lang="en-CA" dirty="0" smtClean="0"/>
              <a:t> </a:t>
            </a:r>
            <a:r>
              <a:rPr lang="en-CA" dirty="0" err="1" smtClean="0"/>
              <a:t>živo</a:t>
            </a:r>
            <a:r>
              <a:rPr lang="en-CA" dirty="0" smtClean="0"/>
              <a:t> </a:t>
            </a:r>
            <a:r>
              <a:rPr lang="en-CA" dirty="0" err="1" smtClean="0"/>
              <a:t>biće</a:t>
            </a:r>
            <a:r>
              <a:rPr lang="en-CA" dirty="0" smtClean="0"/>
              <a:t> </a:t>
            </a:r>
            <a:r>
              <a:rPr lang="en-CA" dirty="0" err="1" smtClean="0"/>
              <a:t>vezano</a:t>
            </a:r>
            <a:r>
              <a:rPr lang="en-CA" dirty="0" smtClean="0"/>
              <a:t> je </a:t>
            </a:r>
            <a:r>
              <a:rPr lang="en-CA" dirty="0" err="1" smtClean="0"/>
              <a:t>za</a:t>
            </a:r>
            <a:r>
              <a:rPr lang="en-CA" dirty="0" smtClean="0"/>
              <a:t> </a:t>
            </a:r>
            <a:r>
              <a:rPr lang="en-CA" dirty="0" err="1" smtClean="0"/>
              <a:t>svoju</a:t>
            </a:r>
            <a:r>
              <a:rPr lang="en-CA" dirty="0" smtClean="0"/>
              <a:t> </a:t>
            </a:r>
            <a:r>
              <a:rPr lang="en-CA" dirty="0" err="1" smtClean="0"/>
              <a:t>bližu</a:t>
            </a:r>
            <a:r>
              <a:rPr lang="en-CA" dirty="0" smtClean="0"/>
              <a:t> </a:t>
            </a:r>
            <a:r>
              <a:rPr lang="en-CA" dirty="0" err="1" smtClean="0"/>
              <a:t>ili</a:t>
            </a:r>
            <a:r>
              <a:rPr lang="en-CA" dirty="0" smtClean="0"/>
              <a:t> </a:t>
            </a:r>
            <a:r>
              <a:rPr lang="en-CA" dirty="0" err="1" smtClean="0"/>
              <a:t>dalju</a:t>
            </a:r>
            <a:r>
              <a:rPr lang="en-CA" dirty="0" smtClean="0"/>
              <a:t> </a:t>
            </a:r>
            <a:r>
              <a:rPr lang="en-CA" dirty="0" err="1" smtClean="0"/>
              <a:t>okolinu</a:t>
            </a:r>
            <a:r>
              <a:rPr lang="en-CA" dirty="0" smtClean="0"/>
              <a:t>. Ono ne bi </a:t>
            </a:r>
            <a:r>
              <a:rPr lang="en-CA" dirty="0" err="1" smtClean="0"/>
              <a:t>moglo</a:t>
            </a:r>
            <a:r>
              <a:rPr lang="en-CA" dirty="0" smtClean="0"/>
              <a:t> </a:t>
            </a:r>
            <a:r>
              <a:rPr lang="en-CA" dirty="0" err="1" smtClean="0"/>
              <a:t>da</a:t>
            </a:r>
            <a:r>
              <a:rPr lang="en-CA" dirty="0" smtClean="0"/>
              <a:t> </a:t>
            </a:r>
            <a:r>
              <a:rPr lang="en-CA" dirty="0" err="1" smtClean="0"/>
              <a:t>opstane</a:t>
            </a:r>
            <a:r>
              <a:rPr lang="en-CA" dirty="0" smtClean="0"/>
              <a:t> </a:t>
            </a:r>
            <a:r>
              <a:rPr lang="en-CA" dirty="0" err="1" smtClean="0"/>
              <a:t>izdvojeno</a:t>
            </a:r>
            <a:r>
              <a:rPr lang="en-CA" dirty="0" smtClean="0"/>
              <a:t> </a:t>
            </a:r>
            <a:r>
              <a:rPr lang="en-CA" dirty="0" err="1" smtClean="0"/>
              <a:t>iz</a:t>
            </a:r>
            <a:r>
              <a:rPr lang="en-CA" dirty="0" smtClean="0"/>
              <a:t> </a:t>
            </a:r>
            <a:r>
              <a:rPr lang="en-CA" dirty="0" err="1" smtClean="0"/>
              <a:t>sredine</a:t>
            </a:r>
            <a:r>
              <a:rPr lang="en-CA" dirty="0" smtClean="0"/>
              <a:t> </a:t>
            </a:r>
            <a:r>
              <a:rPr lang="en-CA" dirty="0" err="1" smtClean="0"/>
              <a:t>kojoj</a:t>
            </a:r>
            <a:r>
              <a:rPr lang="en-CA" dirty="0" smtClean="0"/>
              <a:t> </a:t>
            </a:r>
            <a:r>
              <a:rPr lang="en-CA" dirty="0" err="1" smtClean="0"/>
              <a:t>pripada</a:t>
            </a:r>
            <a:r>
              <a:rPr lang="en-CA" dirty="0" smtClean="0"/>
              <a:t> </a:t>
            </a:r>
            <a:r>
              <a:rPr lang="en-CA" dirty="0" err="1" smtClean="0"/>
              <a:t>i</a:t>
            </a:r>
            <a:r>
              <a:rPr lang="en-CA" dirty="0" smtClean="0"/>
              <a:t> </a:t>
            </a:r>
            <a:r>
              <a:rPr lang="en-CA" dirty="0" err="1" smtClean="0"/>
              <a:t>bez</a:t>
            </a:r>
            <a:r>
              <a:rPr lang="en-CA" dirty="0" smtClean="0"/>
              <a:t> </a:t>
            </a:r>
            <a:r>
              <a:rPr lang="en-CA" dirty="0" err="1" smtClean="0"/>
              <a:t>onih</a:t>
            </a:r>
            <a:r>
              <a:rPr lang="en-CA" dirty="0" smtClean="0"/>
              <a:t> </a:t>
            </a:r>
            <a:r>
              <a:rPr lang="en-CA" dirty="0" err="1" smtClean="0"/>
              <a:t>životnih</a:t>
            </a:r>
            <a:r>
              <a:rPr lang="en-CA" dirty="0" smtClean="0"/>
              <a:t> </a:t>
            </a:r>
            <a:r>
              <a:rPr lang="en-CA" dirty="0" err="1" smtClean="0"/>
              <a:t>uslova</a:t>
            </a:r>
            <a:r>
              <a:rPr lang="en-CA" dirty="0" smtClean="0"/>
              <a:t> </a:t>
            </a:r>
            <a:r>
              <a:rPr lang="en-CA" dirty="0" err="1" smtClean="0"/>
              <a:t>koji</a:t>
            </a:r>
            <a:r>
              <a:rPr lang="en-CA" dirty="0" smtClean="0"/>
              <a:t> mu </a:t>
            </a:r>
            <a:r>
              <a:rPr lang="en-CA" dirty="0" err="1" smtClean="0"/>
              <a:t>omogućavaju</a:t>
            </a:r>
            <a:r>
              <a:rPr lang="en-CA" dirty="0" smtClean="0"/>
              <a:t> </a:t>
            </a:r>
            <a:r>
              <a:rPr lang="en-CA" dirty="0" err="1" smtClean="0"/>
              <a:t>opstanak</a:t>
            </a:r>
            <a:r>
              <a:rPr lang="en-CA" dirty="0" smtClean="0"/>
              <a:t>. </a:t>
            </a:r>
          </a:p>
          <a:p>
            <a:r>
              <a:rPr lang="en-CA" b="1" dirty="0" err="1" smtClean="0"/>
              <a:t>Životnau</a:t>
            </a:r>
            <a:r>
              <a:rPr lang="en-CA" b="1" dirty="0" smtClean="0"/>
              <a:t> </a:t>
            </a:r>
            <a:r>
              <a:rPr lang="en-CA" b="1" dirty="0" err="1" smtClean="0"/>
              <a:t>sredinu</a:t>
            </a:r>
            <a:r>
              <a:rPr lang="en-CA" b="1" dirty="0" smtClean="0"/>
              <a:t> </a:t>
            </a:r>
            <a:r>
              <a:rPr lang="en-CA" b="1" dirty="0" err="1" smtClean="0"/>
              <a:t>cini</a:t>
            </a:r>
            <a:r>
              <a:rPr lang="en-CA" b="1" dirty="0" smtClean="0"/>
              <a:t> </a:t>
            </a:r>
            <a:r>
              <a:rPr lang="en-CA" dirty="0" err="1" smtClean="0"/>
              <a:t>sve</a:t>
            </a:r>
            <a:r>
              <a:rPr lang="en-CA" dirty="0" smtClean="0"/>
              <a:t> </a:t>
            </a:r>
            <a:r>
              <a:rPr lang="en-CA" dirty="0" err="1" smtClean="0"/>
              <a:t>ono</a:t>
            </a:r>
            <a:r>
              <a:rPr lang="en-CA" dirty="0" smtClean="0"/>
              <a:t> </a:t>
            </a:r>
            <a:r>
              <a:rPr lang="en-CA" dirty="0" err="1" smtClean="0"/>
              <a:t>što</a:t>
            </a:r>
            <a:r>
              <a:rPr lang="en-CA" dirty="0" smtClean="0"/>
              <a:t> </a:t>
            </a:r>
            <a:r>
              <a:rPr lang="en-CA" dirty="0" err="1" smtClean="0"/>
              <a:t>okružuje</a:t>
            </a:r>
            <a:r>
              <a:rPr lang="en-CA" dirty="0" smtClean="0"/>
              <a:t> </a:t>
            </a:r>
            <a:r>
              <a:rPr lang="en-CA" dirty="0" err="1" smtClean="0"/>
              <a:t>neki</a:t>
            </a:r>
            <a:r>
              <a:rPr lang="en-CA" dirty="0" smtClean="0"/>
              <a:t>  </a:t>
            </a:r>
            <a:r>
              <a:rPr lang="en-CA" dirty="0" err="1" smtClean="0"/>
              <a:t>organizam</a:t>
            </a:r>
            <a:r>
              <a:rPr lang="en-CA" dirty="0" smtClean="0"/>
              <a:t> </a:t>
            </a:r>
            <a:r>
              <a:rPr lang="en-CA" dirty="0" err="1" smtClean="0"/>
              <a:t>i</a:t>
            </a:r>
            <a:r>
              <a:rPr lang="en-CA" dirty="0" smtClean="0"/>
              <a:t> </a:t>
            </a:r>
            <a:r>
              <a:rPr lang="en-CA" dirty="0" err="1" smtClean="0"/>
              <a:t>neposredno</a:t>
            </a:r>
            <a:r>
              <a:rPr lang="en-CA" dirty="0" smtClean="0"/>
              <a:t> </a:t>
            </a:r>
            <a:r>
              <a:rPr lang="en-CA" dirty="0" err="1" smtClean="0"/>
              <a:t>ili</a:t>
            </a:r>
            <a:r>
              <a:rPr lang="en-CA" dirty="0" smtClean="0"/>
              <a:t> </a:t>
            </a:r>
            <a:r>
              <a:rPr lang="en-CA" dirty="0" err="1" smtClean="0"/>
              <a:t>posredno</a:t>
            </a:r>
            <a:r>
              <a:rPr lang="en-CA" dirty="0" smtClean="0"/>
              <a:t> </a:t>
            </a:r>
            <a:r>
              <a:rPr lang="en-CA" dirty="0" err="1" smtClean="0"/>
              <a:t>deluje</a:t>
            </a:r>
            <a:r>
              <a:rPr lang="en-CA" dirty="0" smtClean="0"/>
              <a:t> </a:t>
            </a:r>
            <a:r>
              <a:rPr lang="en-CA" dirty="0" err="1" smtClean="0"/>
              <a:t>na</a:t>
            </a:r>
            <a:r>
              <a:rPr lang="en-CA" dirty="0" smtClean="0"/>
              <a:t> </a:t>
            </a:r>
            <a:r>
              <a:rPr lang="en-CA" dirty="0" err="1" smtClean="0"/>
              <a:t>njegov</a:t>
            </a:r>
            <a:r>
              <a:rPr lang="en-CA" dirty="0" smtClean="0"/>
              <a:t> </a:t>
            </a:r>
            <a:r>
              <a:rPr lang="en-CA" dirty="0" err="1" smtClean="0"/>
              <a:t>rast</a:t>
            </a:r>
            <a:r>
              <a:rPr lang="en-CA" dirty="0" smtClean="0"/>
              <a:t>, </a:t>
            </a:r>
            <a:r>
              <a:rPr lang="en-CA" dirty="0" err="1" smtClean="0"/>
              <a:t>razviće</a:t>
            </a:r>
            <a:r>
              <a:rPr lang="en-CA" dirty="0" smtClean="0"/>
              <a:t>, </a:t>
            </a:r>
            <a:r>
              <a:rPr lang="en-CA" dirty="0" err="1" smtClean="0"/>
              <a:t>razmnožavanje,plodnost,sazrevanje</a:t>
            </a:r>
            <a:r>
              <a:rPr lang="en-CA" dirty="0" smtClean="0"/>
              <a:t> </a:t>
            </a:r>
            <a:r>
              <a:rPr lang="en-CA" dirty="0" err="1" smtClean="0"/>
              <a:t>i</a:t>
            </a:r>
            <a:r>
              <a:rPr lang="en-CA" dirty="0" smtClean="0"/>
              <a:t> </a:t>
            </a:r>
            <a:r>
              <a:rPr lang="en-CA" dirty="0" err="1" smtClean="0"/>
              <a:t>dužinu</a:t>
            </a:r>
            <a:r>
              <a:rPr lang="en-CA" dirty="0" smtClean="0"/>
              <a:t> </a:t>
            </a:r>
            <a:r>
              <a:rPr lang="en-CA" dirty="0" err="1" smtClean="0"/>
              <a:t>života</a:t>
            </a:r>
            <a:r>
              <a:rPr lang="en-CA" dirty="0" smtClean="0"/>
              <a:t>. </a:t>
            </a:r>
            <a:r>
              <a:rPr lang="en-CA" dirty="0" err="1" smtClean="0"/>
              <a:t>Životna</a:t>
            </a:r>
            <a:r>
              <a:rPr lang="en-CA" dirty="0" smtClean="0"/>
              <a:t> </a:t>
            </a:r>
            <a:r>
              <a:rPr lang="en-CA" dirty="0" err="1" smtClean="0"/>
              <a:t>sredina</a:t>
            </a:r>
            <a:r>
              <a:rPr lang="en-CA" dirty="0" smtClean="0"/>
              <a:t> </a:t>
            </a:r>
            <a:r>
              <a:rPr lang="en-CA" dirty="0" err="1" smtClean="0"/>
              <a:t>organizma</a:t>
            </a:r>
            <a:r>
              <a:rPr lang="en-CA" dirty="0" smtClean="0"/>
              <a:t> </a:t>
            </a:r>
            <a:r>
              <a:rPr lang="en-CA" dirty="0" err="1" smtClean="0"/>
              <a:t>podrzumeva</a:t>
            </a:r>
            <a:r>
              <a:rPr lang="en-CA" dirty="0" smtClean="0"/>
              <a:t> </a:t>
            </a:r>
            <a:r>
              <a:rPr lang="en-CA" dirty="0" err="1" smtClean="0"/>
              <a:t>skup</a:t>
            </a:r>
            <a:r>
              <a:rPr lang="en-CA" dirty="0" smtClean="0"/>
              <a:t> </a:t>
            </a:r>
            <a:r>
              <a:rPr lang="en-CA" dirty="0" err="1" smtClean="0"/>
              <a:t>raznovrsnih</a:t>
            </a:r>
            <a:r>
              <a:rPr lang="en-CA" dirty="0" smtClean="0"/>
              <a:t> </a:t>
            </a:r>
            <a:r>
              <a:rPr lang="en-CA" dirty="0" err="1" smtClean="0"/>
              <a:t>ekoloških</a:t>
            </a:r>
            <a:r>
              <a:rPr lang="en-CA" dirty="0" smtClean="0"/>
              <a:t> </a:t>
            </a:r>
            <a:r>
              <a:rPr lang="en-CA" dirty="0" err="1" smtClean="0"/>
              <a:t>faktora</a:t>
            </a:r>
            <a:r>
              <a:rPr lang="en-CA" dirty="0" smtClean="0"/>
              <a:t> </a:t>
            </a:r>
            <a:r>
              <a:rPr lang="en-CA" dirty="0" err="1" smtClean="0"/>
              <a:t>spoljašnje</a:t>
            </a:r>
            <a:r>
              <a:rPr lang="en-CA" dirty="0" smtClean="0"/>
              <a:t> </a:t>
            </a:r>
            <a:r>
              <a:rPr lang="en-CA" dirty="0" err="1" smtClean="0"/>
              <a:t>sredine</a:t>
            </a:r>
            <a:r>
              <a:rPr lang="en-CA" dirty="0" smtClean="0"/>
              <a:t> u </a:t>
            </a:r>
            <a:r>
              <a:rPr lang="en-CA" dirty="0" err="1" smtClean="0"/>
              <a:t>odgovarajućem</a:t>
            </a:r>
            <a:r>
              <a:rPr lang="en-CA" dirty="0" smtClean="0"/>
              <a:t> </a:t>
            </a:r>
            <a:r>
              <a:rPr lang="en-CA" dirty="0" err="1" smtClean="0"/>
              <a:t>prostoru</a:t>
            </a:r>
            <a:r>
              <a:rPr lang="en-CA" dirty="0" smtClean="0"/>
              <a:t>. U </a:t>
            </a:r>
            <a:r>
              <a:rPr lang="en-CA" dirty="0" err="1" smtClean="0"/>
              <a:t>životnoj</a:t>
            </a:r>
            <a:r>
              <a:rPr lang="en-CA" dirty="0" smtClean="0"/>
              <a:t> </a:t>
            </a:r>
            <a:r>
              <a:rPr lang="en-CA" dirty="0" err="1" smtClean="0"/>
              <a:t>sredini</a:t>
            </a:r>
            <a:r>
              <a:rPr lang="en-CA" dirty="0" smtClean="0"/>
              <a:t> </a:t>
            </a:r>
            <a:r>
              <a:rPr lang="en-CA" dirty="0" err="1" smtClean="0"/>
              <a:t>organizmi</a:t>
            </a:r>
            <a:r>
              <a:rPr lang="en-CA" dirty="0" smtClean="0"/>
              <a:t> </a:t>
            </a:r>
            <a:r>
              <a:rPr lang="en-CA" dirty="0" err="1" smtClean="0"/>
              <a:t>nalaze</a:t>
            </a:r>
            <a:r>
              <a:rPr lang="en-CA" dirty="0" smtClean="0"/>
              <a:t> </a:t>
            </a:r>
            <a:r>
              <a:rPr lang="en-CA" dirty="0" err="1" smtClean="0"/>
              <a:t>osnovne</a:t>
            </a:r>
            <a:r>
              <a:rPr lang="en-CA" dirty="0" smtClean="0"/>
              <a:t> </a:t>
            </a:r>
            <a:r>
              <a:rPr lang="en-CA" dirty="0" err="1" smtClean="0"/>
              <a:t>uslove</a:t>
            </a:r>
            <a:r>
              <a:rPr lang="en-CA" dirty="0" smtClean="0"/>
              <a:t> </a:t>
            </a:r>
            <a:r>
              <a:rPr lang="en-CA" dirty="0" err="1" smtClean="0"/>
              <a:t>za</a:t>
            </a:r>
            <a:r>
              <a:rPr lang="en-CA" dirty="0" smtClean="0"/>
              <a:t> </a:t>
            </a:r>
            <a:r>
              <a:rPr lang="en-CA" dirty="0" err="1" smtClean="0"/>
              <a:t>život</a:t>
            </a:r>
            <a:r>
              <a:rPr lang="en-CA" dirty="0" smtClean="0"/>
              <a:t>: </a:t>
            </a:r>
            <a:r>
              <a:rPr lang="en-CA" dirty="0" err="1" smtClean="0"/>
              <a:t>energiju</a:t>
            </a:r>
            <a:r>
              <a:rPr lang="en-CA" dirty="0" smtClean="0"/>
              <a:t>, </a:t>
            </a:r>
            <a:r>
              <a:rPr lang="en-CA" dirty="0" err="1" smtClean="0"/>
              <a:t>hranu</a:t>
            </a:r>
            <a:r>
              <a:rPr lang="en-CA" dirty="0" smtClean="0"/>
              <a:t>, </a:t>
            </a:r>
            <a:r>
              <a:rPr lang="en-CA" dirty="0" err="1" smtClean="0"/>
              <a:t>vodu</a:t>
            </a:r>
            <a:r>
              <a:rPr lang="en-CA" dirty="0" smtClean="0"/>
              <a:t> </a:t>
            </a:r>
            <a:r>
              <a:rPr lang="en-CA" dirty="0" err="1" smtClean="0"/>
              <a:t>i</a:t>
            </a:r>
            <a:r>
              <a:rPr lang="en-CA" dirty="0" smtClean="0"/>
              <a:t> </a:t>
            </a:r>
            <a:r>
              <a:rPr lang="en-CA" dirty="0" err="1" smtClean="0"/>
              <a:t>mineralne</a:t>
            </a:r>
            <a:r>
              <a:rPr lang="en-CA" dirty="0" smtClean="0"/>
              <a:t> </a:t>
            </a:r>
            <a:r>
              <a:rPr lang="en-CA" dirty="0" err="1" smtClean="0"/>
              <a:t>elmente</a:t>
            </a:r>
            <a:r>
              <a:rPr lang="en-CA" dirty="0" smtClean="0"/>
              <a:t>. </a:t>
            </a:r>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000108"/>
            <a:ext cx="8229600" cy="5500726"/>
          </a:xfrm>
        </p:spPr>
        <p:txBody>
          <a:bodyPr/>
          <a:lstStyle/>
          <a:p>
            <a:r>
              <a:rPr lang="en-CA" dirty="0" err="1" smtClean="0"/>
              <a:t>Ekološki</a:t>
            </a:r>
            <a:r>
              <a:rPr lang="en-CA" dirty="0" smtClean="0"/>
              <a:t> </a:t>
            </a:r>
            <a:r>
              <a:rPr lang="en-CA" dirty="0" err="1" smtClean="0"/>
              <a:t>faktori</a:t>
            </a:r>
            <a:r>
              <a:rPr lang="en-CA" dirty="0" smtClean="0"/>
              <a:t> </a:t>
            </a:r>
            <a:r>
              <a:rPr lang="en-CA" dirty="0" err="1" smtClean="0"/>
              <a:t>predstavljaju</a:t>
            </a:r>
            <a:r>
              <a:rPr lang="en-CA" dirty="0" smtClean="0"/>
              <a:t> </a:t>
            </a:r>
            <a:r>
              <a:rPr lang="en-CA" dirty="0" err="1" smtClean="0"/>
              <a:t>skup</a:t>
            </a:r>
            <a:r>
              <a:rPr lang="en-CA" dirty="0" smtClean="0"/>
              <a:t> </a:t>
            </a:r>
            <a:r>
              <a:rPr lang="en-CA" dirty="0" err="1" smtClean="0"/>
              <a:t>različitih</a:t>
            </a:r>
            <a:r>
              <a:rPr lang="en-CA" dirty="0" smtClean="0"/>
              <a:t> </a:t>
            </a:r>
            <a:r>
              <a:rPr lang="en-CA" dirty="0" err="1" smtClean="0"/>
              <a:t>uticaja</a:t>
            </a:r>
            <a:r>
              <a:rPr lang="en-CA" dirty="0" smtClean="0"/>
              <a:t> </a:t>
            </a:r>
            <a:r>
              <a:rPr lang="en-CA" dirty="0" err="1" smtClean="0"/>
              <a:t>koji</a:t>
            </a:r>
            <a:r>
              <a:rPr lang="en-CA" dirty="0" smtClean="0"/>
              <a:t> </a:t>
            </a:r>
            <a:r>
              <a:rPr lang="en-CA" dirty="0" err="1" smtClean="0"/>
              <a:t>dolaze</a:t>
            </a:r>
            <a:r>
              <a:rPr lang="en-CA" dirty="0" smtClean="0"/>
              <a:t> </a:t>
            </a:r>
            <a:r>
              <a:rPr lang="en-CA" dirty="0" err="1" smtClean="0"/>
              <a:t>iz</a:t>
            </a:r>
            <a:r>
              <a:rPr lang="en-CA" dirty="0" smtClean="0"/>
              <a:t> </a:t>
            </a:r>
            <a:r>
              <a:rPr lang="en-CA" dirty="0" err="1" smtClean="0"/>
              <a:t>spoljašnje</a:t>
            </a:r>
            <a:r>
              <a:rPr lang="en-CA" dirty="0" smtClean="0"/>
              <a:t> </a:t>
            </a:r>
            <a:r>
              <a:rPr lang="en-CA" dirty="0" err="1" smtClean="0"/>
              <a:t>sredine</a:t>
            </a:r>
            <a:r>
              <a:rPr lang="en-CA" dirty="0" smtClean="0"/>
              <a:t> </a:t>
            </a:r>
            <a:r>
              <a:rPr lang="en-CA" dirty="0" err="1" smtClean="0"/>
              <a:t>i</a:t>
            </a:r>
            <a:r>
              <a:rPr lang="en-CA" dirty="0" smtClean="0"/>
              <a:t> </a:t>
            </a:r>
            <a:r>
              <a:rPr lang="en-CA" dirty="0" err="1" smtClean="0"/>
              <a:t>mogu</a:t>
            </a:r>
            <a:r>
              <a:rPr lang="en-CA" dirty="0" smtClean="0"/>
              <a:t> </a:t>
            </a:r>
            <a:r>
              <a:rPr lang="en-CA" dirty="0" err="1" smtClean="0"/>
              <a:t>biti</a:t>
            </a:r>
            <a:r>
              <a:rPr lang="en-CA" dirty="0" smtClean="0"/>
              <a:t>: </a:t>
            </a:r>
            <a:r>
              <a:rPr lang="en-CA" b="1" dirty="0" err="1" smtClean="0"/>
              <a:t>abiotički</a:t>
            </a:r>
            <a:r>
              <a:rPr lang="en-CA" b="1" dirty="0" smtClean="0"/>
              <a:t> </a:t>
            </a:r>
            <a:r>
              <a:rPr lang="en-CA" b="1" dirty="0" err="1" smtClean="0"/>
              <a:t>i</a:t>
            </a:r>
            <a:r>
              <a:rPr lang="en-CA" b="1" dirty="0" smtClean="0"/>
              <a:t> </a:t>
            </a:r>
            <a:r>
              <a:rPr lang="en-CA" b="1" dirty="0" err="1" smtClean="0"/>
              <a:t>biotički</a:t>
            </a:r>
            <a:r>
              <a:rPr lang="en-CA" b="1" dirty="0" smtClean="0"/>
              <a:t>. U </a:t>
            </a:r>
            <a:r>
              <a:rPr lang="en-CA" b="1" dirty="0" err="1" smtClean="0"/>
              <a:t>novije</a:t>
            </a:r>
            <a:r>
              <a:rPr lang="en-CA" b="1" dirty="0" smtClean="0"/>
              <a:t> </a:t>
            </a:r>
            <a:r>
              <a:rPr lang="en-CA" b="1" dirty="0" err="1" smtClean="0"/>
              <a:t>vreme</a:t>
            </a:r>
            <a:r>
              <a:rPr lang="en-CA" b="1" dirty="0" smtClean="0"/>
              <a:t> se </a:t>
            </a:r>
            <a:r>
              <a:rPr lang="en-CA" b="1" dirty="0" err="1" smtClean="0"/>
              <a:t>od</a:t>
            </a:r>
            <a:r>
              <a:rPr lang="en-CA" b="1" dirty="0" smtClean="0"/>
              <a:t> </a:t>
            </a:r>
            <a:r>
              <a:rPr lang="en-CA" b="1" dirty="0" err="1" smtClean="0"/>
              <a:t>biotičkih</a:t>
            </a:r>
            <a:r>
              <a:rPr lang="en-CA" b="1" dirty="0" smtClean="0"/>
              <a:t>, </a:t>
            </a:r>
            <a:r>
              <a:rPr lang="en-CA" b="1" dirty="0" err="1" smtClean="0"/>
              <a:t>kao</a:t>
            </a:r>
            <a:r>
              <a:rPr lang="en-CA" b="1" dirty="0" smtClean="0"/>
              <a:t> </a:t>
            </a:r>
            <a:r>
              <a:rPr lang="en-CA" b="1" dirty="0" err="1" smtClean="0"/>
              <a:t>posebna</a:t>
            </a:r>
            <a:r>
              <a:rPr lang="en-CA" b="1" dirty="0" smtClean="0"/>
              <a:t> </a:t>
            </a:r>
            <a:r>
              <a:rPr lang="en-CA" b="1" dirty="0" err="1" smtClean="0"/>
              <a:t>grupa</a:t>
            </a:r>
            <a:r>
              <a:rPr lang="en-CA" b="1" dirty="0" smtClean="0"/>
              <a:t> </a:t>
            </a:r>
            <a:r>
              <a:rPr lang="en-CA" b="1" dirty="0" err="1" smtClean="0"/>
              <a:t>poznačaju</a:t>
            </a:r>
            <a:r>
              <a:rPr lang="en-CA" b="1" dirty="0" smtClean="0"/>
              <a:t> </a:t>
            </a:r>
            <a:r>
              <a:rPr lang="en-CA" b="1" dirty="0" err="1" smtClean="0"/>
              <a:t>izdvaja</a:t>
            </a:r>
            <a:r>
              <a:rPr lang="en-CA" b="1" dirty="0" smtClean="0"/>
              <a:t> </a:t>
            </a:r>
            <a:r>
              <a:rPr lang="en-CA" b="1" dirty="0" err="1" smtClean="0"/>
              <a:t>i</a:t>
            </a:r>
            <a:r>
              <a:rPr lang="en-CA" b="1" dirty="0" smtClean="0"/>
              <a:t> </a:t>
            </a:r>
            <a:r>
              <a:rPr lang="en-CA" b="1" dirty="0" err="1" smtClean="0"/>
              <a:t>antropogeni</a:t>
            </a:r>
            <a:r>
              <a:rPr lang="en-CA" b="1" dirty="0" smtClean="0"/>
              <a:t> </a:t>
            </a:r>
            <a:r>
              <a:rPr lang="en-CA" b="1" dirty="0" err="1" smtClean="0"/>
              <a:t>faktor</a:t>
            </a:r>
            <a:r>
              <a:rPr lang="en-CA" b="1" dirty="0" smtClean="0"/>
              <a:t>, </a:t>
            </a:r>
            <a:r>
              <a:rPr lang="en-CA" b="1" dirty="0" err="1" smtClean="0"/>
              <a:t>odnosno</a:t>
            </a:r>
            <a:r>
              <a:rPr lang="en-CA" b="1" dirty="0" smtClean="0"/>
              <a:t> </a:t>
            </a:r>
            <a:r>
              <a:rPr lang="en-CA" b="1" dirty="0" err="1" smtClean="0"/>
              <a:t>uticaj</a:t>
            </a:r>
            <a:r>
              <a:rPr lang="en-CA" b="1" dirty="0" smtClean="0"/>
              <a:t> </a:t>
            </a:r>
            <a:r>
              <a:rPr lang="en-CA" b="1" dirty="0" err="1" smtClean="0"/>
              <a:t>čoveka</a:t>
            </a:r>
            <a:r>
              <a:rPr lang="en-CA" b="1" dirty="0" smtClean="0"/>
              <a:t>.</a:t>
            </a:r>
          </a:p>
          <a:p>
            <a:endParaRPr lang="en-CA" b="1" dirty="0" smtClean="0"/>
          </a:p>
          <a:p>
            <a:r>
              <a:rPr lang="en-CA" b="1" dirty="0" smtClean="0"/>
              <a:t> </a:t>
            </a:r>
            <a:r>
              <a:rPr lang="en-CA" b="1" dirty="0" err="1" smtClean="0"/>
              <a:t>Osnovne</a:t>
            </a:r>
            <a:r>
              <a:rPr lang="en-CA" b="1" dirty="0" smtClean="0"/>
              <a:t> </a:t>
            </a:r>
            <a:r>
              <a:rPr lang="en-CA" b="1" dirty="0" err="1" smtClean="0"/>
              <a:t>osobine</a:t>
            </a:r>
            <a:r>
              <a:rPr lang="en-CA" b="1" dirty="0" smtClean="0"/>
              <a:t> </a:t>
            </a:r>
            <a:r>
              <a:rPr lang="en-CA" b="1" dirty="0" err="1" smtClean="0"/>
              <a:t>ekoloških</a:t>
            </a:r>
            <a:r>
              <a:rPr lang="en-CA" b="1" dirty="0" smtClean="0"/>
              <a:t> </a:t>
            </a:r>
            <a:r>
              <a:rPr lang="en-CA" b="1" dirty="0" err="1" smtClean="0"/>
              <a:t>faktora</a:t>
            </a:r>
            <a:r>
              <a:rPr lang="en-CA" b="1" dirty="0" smtClean="0"/>
              <a:t> </a:t>
            </a:r>
            <a:r>
              <a:rPr lang="en-CA" b="1" dirty="0" err="1" smtClean="0"/>
              <a:t>su</a:t>
            </a:r>
            <a:r>
              <a:rPr lang="en-CA" b="1" dirty="0" smtClean="0"/>
              <a:t>: </a:t>
            </a:r>
          </a:p>
          <a:p>
            <a:r>
              <a:rPr lang="en-CA" b="1" dirty="0" err="1" smtClean="0">
                <a:solidFill>
                  <a:srgbClr val="7030A0"/>
                </a:solidFill>
              </a:rPr>
              <a:t>deluju</a:t>
            </a:r>
            <a:r>
              <a:rPr lang="en-CA" b="1" dirty="0" smtClean="0">
                <a:solidFill>
                  <a:srgbClr val="7030A0"/>
                </a:solidFill>
              </a:rPr>
              <a:t> </a:t>
            </a:r>
            <a:r>
              <a:rPr lang="en-CA" b="1" dirty="0" err="1" smtClean="0">
                <a:solidFill>
                  <a:srgbClr val="7030A0"/>
                </a:solidFill>
              </a:rPr>
              <a:t>kompleksno</a:t>
            </a:r>
            <a:r>
              <a:rPr lang="en-CA" b="1" dirty="0" smtClean="0">
                <a:solidFill>
                  <a:srgbClr val="7030A0"/>
                </a:solidFill>
              </a:rPr>
              <a:t> (</a:t>
            </a:r>
            <a:r>
              <a:rPr lang="en-CA" b="1" dirty="0" err="1" smtClean="0">
                <a:solidFill>
                  <a:srgbClr val="7030A0"/>
                </a:solidFill>
              </a:rPr>
              <a:t>kao</a:t>
            </a:r>
            <a:r>
              <a:rPr lang="en-CA" b="1" dirty="0" smtClean="0">
                <a:solidFill>
                  <a:srgbClr val="7030A0"/>
                </a:solidFill>
              </a:rPr>
              <a:t> </a:t>
            </a:r>
            <a:r>
              <a:rPr lang="en-CA" b="1" dirty="0" err="1" smtClean="0">
                <a:solidFill>
                  <a:srgbClr val="7030A0"/>
                </a:solidFill>
              </a:rPr>
              <a:t>celina,uvek</a:t>
            </a:r>
            <a:r>
              <a:rPr lang="en-CA" b="1" dirty="0" smtClean="0">
                <a:solidFill>
                  <a:srgbClr val="7030A0"/>
                </a:solidFill>
              </a:rPr>
              <a:t> </a:t>
            </a:r>
            <a:r>
              <a:rPr lang="en-CA" b="1" dirty="0" err="1" smtClean="0">
                <a:solidFill>
                  <a:srgbClr val="7030A0"/>
                </a:solidFill>
              </a:rPr>
              <a:t>vise</a:t>
            </a:r>
            <a:r>
              <a:rPr lang="en-CA" b="1" dirty="0" smtClean="0">
                <a:solidFill>
                  <a:srgbClr val="7030A0"/>
                </a:solidFill>
              </a:rPr>
              <a:t> </a:t>
            </a:r>
            <a:r>
              <a:rPr lang="en-CA" b="1" dirty="0" err="1" smtClean="0">
                <a:solidFill>
                  <a:srgbClr val="7030A0"/>
                </a:solidFill>
              </a:rPr>
              <a:t>njih</a:t>
            </a:r>
            <a:r>
              <a:rPr lang="en-CA" b="1" dirty="0" smtClean="0">
                <a:solidFill>
                  <a:srgbClr val="7030A0"/>
                </a:solidFill>
              </a:rPr>
              <a:t> </a:t>
            </a:r>
            <a:r>
              <a:rPr lang="en-CA" b="1" dirty="0" err="1" smtClean="0">
                <a:solidFill>
                  <a:srgbClr val="7030A0"/>
                </a:solidFill>
              </a:rPr>
              <a:t>zajedno</a:t>
            </a:r>
            <a:r>
              <a:rPr lang="en-CA" b="1" dirty="0" smtClean="0">
                <a:solidFill>
                  <a:srgbClr val="7030A0"/>
                </a:solidFill>
              </a:rPr>
              <a:t>), </a:t>
            </a:r>
          </a:p>
          <a:p>
            <a:r>
              <a:rPr lang="pl-PL" b="1" dirty="0" smtClean="0">
                <a:solidFill>
                  <a:srgbClr val="7030A0"/>
                </a:solidFill>
              </a:rPr>
              <a:t>neprekidno se menjaju u vremenu</a:t>
            </a:r>
            <a:r>
              <a:rPr lang="en-US" b="1" dirty="0" smtClean="0">
                <a:solidFill>
                  <a:srgbClr val="7030A0"/>
                </a:solidFill>
              </a:rPr>
              <a:t>,</a:t>
            </a:r>
            <a:r>
              <a:rPr lang="pl-PL" b="1" dirty="0" smtClean="0">
                <a:solidFill>
                  <a:srgbClr val="7030A0"/>
                </a:solidFill>
              </a:rPr>
              <a:t> prostoru</a:t>
            </a:r>
            <a:r>
              <a:rPr lang="en-US" b="1" dirty="0" smtClean="0">
                <a:solidFill>
                  <a:srgbClr val="7030A0"/>
                </a:solidFill>
              </a:rPr>
              <a:t> </a:t>
            </a:r>
            <a:r>
              <a:rPr lang="en-US" b="1" dirty="0" err="1" smtClean="0">
                <a:solidFill>
                  <a:srgbClr val="7030A0"/>
                </a:solidFill>
              </a:rPr>
              <a:t>i</a:t>
            </a:r>
            <a:r>
              <a:rPr lang="en-US" b="1" dirty="0" smtClean="0">
                <a:solidFill>
                  <a:srgbClr val="7030A0"/>
                </a:solidFill>
              </a:rPr>
              <a:t> </a:t>
            </a:r>
            <a:r>
              <a:rPr lang="en-US" b="1" dirty="0" err="1" smtClean="0">
                <a:solidFill>
                  <a:srgbClr val="7030A0"/>
                </a:solidFill>
              </a:rPr>
              <a:t>po</a:t>
            </a:r>
            <a:r>
              <a:rPr lang="en-US" b="1" dirty="0" smtClean="0">
                <a:solidFill>
                  <a:srgbClr val="7030A0"/>
                </a:solidFill>
              </a:rPr>
              <a:t> </a:t>
            </a:r>
            <a:r>
              <a:rPr lang="en-US" b="1" dirty="0" err="1" smtClean="0">
                <a:solidFill>
                  <a:srgbClr val="7030A0"/>
                </a:solidFill>
              </a:rPr>
              <a:t>intenzitetu</a:t>
            </a:r>
            <a:r>
              <a:rPr lang="en-US" b="1" dirty="0" smtClean="0">
                <a:solidFill>
                  <a:srgbClr val="7030A0"/>
                </a:solidFill>
              </a:rPr>
              <a:t> </a:t>
            </a:r>
            <a:r>
              <a:rPr lang="en-US" b="1" dirty="0" err="1" smtClean="0">
                <a:solidFill>
                  <a:srgbClr val="7030A0"/>
                </a:solidFill>
              </a:rPr>
              <a:t>delovanja</a:t>
            </a:r>
            <a:r>
              <a:rPr lang="pl-PL" b="1" dirty="0" smtClean="0">
                <a:solidFill>
                  <a:srgbClr val="7030A0"/>
                </a:solidFill>
              </a:rPr>
              <a:t>, </a:t>
            </a:r>
          </a:p>
          <a:p>
            <a:r>
              <a:rPr lang="vi-VN" b="1" dirty="0" smtClean="0">
                <a:solidFill>
                  <a:srgbClr val="7030A0"/>
                </a:solidFill>
              </a:rPr>
              <a:t>međusobno su uslovljeni. </a:t>
            </a:r>
          </a:p>
          <a:p>
            <a:endParaRPr lang="en-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1000108"/>
            <a:ext cx="8115328" cy="5324492"/>
          </a:xfrm>
        </p:spPr>
        <p:txBody>
          <a:bodyPr/>
          <a:lstStyle/>
          <a:p>
            <a:r>
              <a:rPr lang="en-CA" b="1" dirty="0" err="1" smtClean="0"/>
              <a:t>Abiotički</a:t>
            </a:r>
            <a:r>
              <a:rPr lang="en-CA" b="1" dirty="0" smtClean="0"/>
              <a:t> </a:t>
            </a:r>
            <a:r>
              <a:rPr lang="en-CA" b="1" dirty="0" err="1" smtClean="0"/>
              <a:t>faktori</a:t>
            </a:r>
            <a:r>
              <a:rPr lang="en-CA" b="1" dirty="0" smtClean="0"/>
              <a:t> </a:t>
            </a:r>
            <a:r>
              <a:rPr lang="en-CA" b="1" dirty="0" err="1" smtClean="0"/>
              <a:t>predstavljaju</a:t>
            </a:r>
            <a:r>
              <a:rPr lang="en-CA" b="1" dirty="0" smtClean="0"/>
              <a:t> </a:t>
            </a:r>
            <a:r>
              <a:rPr lang="en-CA" b="1" dirty="0" err="1" smtClean="0"/>
              <a:t>kompleks</a:t>
            </a:r>
            <a:r>
              <a:rPr lang="en-CA" b="1" dirty="0" smtClean="0"/>
              <a:t> </a:t>
            </a:r>
            <a:r>
              <a:rPr lang="en-CA" b="1" dirty="0" err="1" smtClean="0"/>
              <a:t>svih</a:t>
            </a:r>
            <a:r>
              <a:rPr lang="en-CA" b="1" dirty="0" smtClean="0"/>
              <a:t> </a:t>
            </a:r>
            <a:r>
              <a:rPr lang="en-CA" b="1" dirty="0" err="1" smtClean="0"/>
              <a:t>fizičko-hemijskih</a:t>
            </a:r>
            <a:r>
              <a:rPr lang="en-CA" b="1" dirty="0" smtClean="0"/>
              <a:t> </a:t>
            </a:r>
            <a:r>
              <a:rPr lang="en-CA" b="1" dirty="0" err="1" smtClean="0"/>
              <a:t>uslova</a:t>
            </a:r>
            <a:r>
              <a:rPr lang="en-CA" b="1" dirty="0" smtClean="0"/>
              <a:t> </a:t>
            </a:r>
            <a:r>
              <a:rPr lang="en-CA" b="1" dirty="0" err="1" smtClean="0"/>
              <a:t>sredine</a:t>
            </a:r>
            <a:r>
              <a:rPr lang="en-CA" b="1" dirty="0" smtClean="0"/>
              <a:t> (</a:t>
            </a:r>
            <a:r>
              <a:rPr lang="en-CA" b="1" dirty="0" err="1" smtClean="0"/>
              <a:t>skup</a:t>
            </a:r>
            <a:r>
              <a:rPr lang="en-CA" b="1" dirty="0" smtClean="0"/>
              <a:t> </a:t>
            </a:r>
            <a:r>
              <a:rPr lang="en-CA" b="1" dirty="0" err="1" smtClean="0"/>
              <a:t>faktora</a:t>
            </a:r>
            <a:r>
              <a:rPr lang="en-CA" b="1" dirty="0" smtClean="0"/>
              <a:t> </a:t>
            </a:r>
            <a:r>
              <a:rPr lang="en-CA" b="1" dirty="0" err="1" smtClean="0"/>
              <a:t>neorganske</a:t>
            </a:r>
            <a:r>
              <a:rPr lang="en-CA" b="1" dirty="0" smtClean="0"/>
              <a:t> </a:t>
            </a:r>
            <a:r>
              <a:rPr lang="en-CA" b="1" dirty="0" err="1" smtClean="0"/>
              <a:t>sredine</a:t>
            </a:r>
            <a:r>
              <a:rPr lang="en-CA" b="1" dirty="0" smtClean="0"/>
              <a:t>) </a:t>
            </a:r>
            <a:r>
              <a:rPr lang="en-CA" b="1" dirty="0" err="1" smtClean="0"/>
              <a:t>i</a:t>
            </a:r>
            <a:r>
              <a:rPr lang="en-CA" b="1" dirty="0" smtClean="0"/>
              <a:t> </a:t>
            </a:r>
            <a:r>
              <a:rPr lang="en-CA" b="1" dirty="0" err="1" smtClean="0"/>
              <a:t>mogu</a:t>
            </a:r>
            <a:r>
              <a:rPr lang="en-CA" b="1" dirty="0" smtClean="0"/>
              <a:t> </a:t>
            </a:r>
            <a:r>
              <a:rPr lang="en-CA" b="1" dirty="0" err="1" smtClean="0"/>
              <a:t>biti</a:t>
            </a:r>
            <a:r>
              <a:rPr lang="en-CA" b="1" dirty="0" smtClean="0"/>
              <a:t>: </a:t>
            </a:r>
          </a:p>
          <a:p>
            <a:endParaRPr lang="en-CA" b="1" dirty="0" smtClean="0"/>
          </a:p>
          <a:p>
            <a:r>
              <a:rPr lang="en-CA" b="1" dirty="0" err="1" smtClean="0"/>
              <a:t>klimatski</a:t>
            </a:r>
            <a:r>
              <a:rPr lang="en-CA" b="1" dirty="0" smtClean="0"/>
              <a:t> </a:t>
            </a:r>
            <a:r>
              <a:rPr lang="en-CA" dirty="0" smtClean="0"/>
              <a:t>(</a:t>
            </a:r>
            <a:r>
              <a:rPr lang="en-CA" dirty="0" err="1" smtClean="0"/>
              <a:t>svetlost</a:t>
            </a:r>
            <a:r>
              <a:rPr lang="en-CA" dirty="0" smtClean="0"/>
              <a:t>, </a:t>
            </a:r>
            <a:r>
              <a:rPr lang="en-CA" dirty="0" err="1" smtClean="0"/>
              <a:t>toplota</a:t>
            </a:r>
            <a:r>
              <a:rPr lang="en-CA" dirty="0" smtClean="0"/>
              <a:t>, </a:t>
            </a:r>
            <a:r>
              <a:rPr lang="en-CA" dirty="0" err="1" smtClean="0"/>
              <a:t>vlažnost</a:t>
            </a:r>
            <a:r>
              <a:rPr lang="en-CA" dirty="0" smtClean="0"/>
              <a:t>, </a:t>
            </a:r>
            <a:r>
              <a:rPr lang="en-CA" dirty="0" err="1" smtClean="0"/>
              <a:t>vazduh</a:t>
            </a:r>
            <a:r>
              <a:rPr lang="en-CA" dirty="0" smtClean="0"/>
              <a:t> (</a:t>
            </a:r>
            <a:r>
              <a:rPr lang="en-CA" dirty="0" err="1" smtClean="0"/>
              <a:t>vetar</a:t>
            </a:r>
            <a:r>
              <a:rPr lang="en-CA" dirty="0" smtClean="0"/>
              <a:t>)), </a:t>
            </a:r>
          </a:p>
          <a:p>
            <a:r>
              <a:rPr lang="en-CA" b="1" dirty="0" err="1" smtClean="0"/>
              <a:t>edafski</a:t>
            </a:r>
            <a:r>
              <a:rPr lang="en-CA" dirty="0" smtClean="0"/>
              <a:t> – </a:t>
            </a:r>
            <a:r>
              <a:rPr lang="en-CA" dirty="0" err="1" smtClean="0"/>
              <a:t>karakteristike</a:t>
            </a:r>
            <a:r>
              <a:rPr lang="en-CA" dirty="0" smtClean="0"/>
              <a:t> </a:t>
            </a:r>
            <a:r>
              <a:rPr lang="en-CA" dirty="0" err="1" smtClean="0"/>
              <a:t>zemljišta</a:t>
            </a:r>
            <a:r>
              <a:rPr lang="en-CA" dirty="0" smtClean="0"/>
              <a:t> (</a:t>
            </a:r>
            <a:r>
              <a:rPr lang="en-CA" dirty="0" err="1" smtClean="0"/>
              <a:t>fizičke</a:t>
            </a:r>
            <a:r>
              <a:rPr lang="en-CA" dirty="0" smtClean="0"/>
              <a:t>, </a:t>
            </a:r>
            <a:r>
              <a:rPr lang="en-CA" dirty="0" err="1" smtClean="0"/>
              <a:t>hemijske</a:t>
            </a:r>
            <a:r>
              <a:rPr lang="en-CA" dirty="0" smtClean="0"/>
              <a:t> </a:t>
            </a:r>
            <a:r>
              <a:rPr lang="en-CA" dirty="0" err="1" smtClean="0"/>
              <a:t>i</a:t>
            </a:r>
            <a:r>
              <a:rPr lang="en-CA" dirty="0" smtClean="0"/>
              <a:t> </a:t>
            </a:r>
            <a:r>
              <a:rPr lang="en-CA" dirty="0" err="1" smtClean="0"/>
              <a:t>biološke</a:t>
            </a:r>
            <a:r>
              <a:rPr lang="en-CA" dirty="0" smtClean="0"/>
              <a:t>), </a:t>
            </a:r>
            <a:r>
              <a:rPr lang="en-CA" dirty="0" err="1" smtClean="0"/>
              <a:t>stene</a:t>
            </a:r>
            <a:r>
              <a:rPr lang="en-CA" dirty="0" smtClean="0"/>
              <a:t> </a:t>
            </a:r>
            <a:r>
              <a:rPr lang="en-CA" dirty="0" err="1" smtClean="0"/>
              <a:t>i</a:t>
            </a:r>
            <a:r>
              <a:rPr lang="en-CA" dirty="0" smtClean="0"/>
              <a:t> </a:t>
            </a:r>
            <a:r>
              <a:rPr lang="en-CA" dirty="0" err="1" smtClean="0"/>
              <a:t>pedološka</a:t>
            </a:r>
            <a:r>
              <a:rPr lang="en-CA" dirty="0" smtClean="0"/>
              <a:t> </a:t>
            </a:r>
            <a:r>
              <a:rPr lang="en-CA" dirty="0" err="1" smtClean="0"/>
              <a:t>podloga</a:t>
            </a:r>
            <a:r>
              <a:rPr lang="en-CA" dirty="0" smtClean="0"/>
              <a:t>, </a:t>
            </a:r>
          </a:p>
          <a:p>
            <a:r>
              <a:rPr lang="sv-SE" b="1" dirty="0" smtClean="0"/>
              <a:t>orografski</a:t>
            </a:r>
            <a:r>
              <a:rPr lang="sv-SE" dirty="0" smtClean="0"/>
              <a:t> – karakteristike reljefa (nadmorska visina, nagib terena, stepen razuđenosti reljefa</a:t>
            </a:r>
            <a:r>
              <a:rPr lang="sv-SE" smtClean="0"/>
              <a:t>, okrenutost prema stranama sveta itd</a:t>
            </a:r>
            <a:r>
              <a:rPr lang="sv-SE" dirty="0" smtClean="0"/>
              <a:t>.) </a:t>
            </a:r>
          </a:p>
          <a:p>
            <a:endParaRPr lang="en-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681682"/>
          </a:xfrm>
        </p:spPr>
        <p:txBody>
          <a:bodyPr>
            <a:normAutofit lnSpcReduction="10000"/>
          </a:bodyPr>
          <a:lstStyle/>
          <a:p>
            <a:r>
              <a:rPr lang="vi-VN" b="1" dirty="0" smtClean="0"/>
              <a:t>Biotički faktori </a:t>
            </a:r>
            <a:r>
              <a:rPr lang="vi-VN" dirty="0" smtClean="0"/>
              <a:t>obuhvataju kompleks međusobnih dejstava svih živih organizama. To su faktori žive prirode i podrazumevaju međusobne interakcije i uticaje živih bića (biljke, životinje i čovek) koje oni vrše na datu jedinku, odnosno organizam. Sve biljke i životinje uslovljene su životnom delatnošću drugih organizama. Na taj način očigledno je da biljke mogu delovati jedne na druge – </a:t>
            </a:r>
            <a:r>
              <a:rPr lang="vi-VN" b="1" dirty="0" smtClean="0"/>
              <a:t>uzajamni odnosi biljaka kao što su simbioza, parazitizam </a:t>
            </a:r>
            <a:r>
              <a:rPr lang="vi-VN" dirty="0" smtClean="0"/>
              <a:t>idr. </a:t>
            </a:r>
            <a:endParaRPr lang="en-US" dirty="0" smtClean="0"/>
          </a:p>
          <a:p>
            <a:r>
              <a:rPr lang="vi-VN" b="1" dirty="0" smtClean="0"/>
              <a:t>Među životinjama postoje uzajamni odnosi koji se najjasnije ogledaju u lancima ishrane, mada su prisutni i drugi odnosi kao što su simbioza, komensalizam (jedan organizam ima koristi,a drugi je neutralan) i parazitizam. </a:t>
            </a:r>
            <a:r>
              <a:rPr lang="vi-VN" dirty="0" smtClean="0"/>
              <a:t>Sa druge strane, biljke mogu delovati na životinje, a životinje na biljke. </a:t>
            </a:r>
            <a:endParaRPr lang="en-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753119"/>
          </a:xfrm>
        </p:spPr>
        <p:txBody>
          <a:bodyPr/>
          <a:lstStyle/>
          <a:p>
            <a:r>
              <a:rPr lang="vi-VN" dirty="0" smtClean="0"/>
              <a:t>Efekat delovanja ekoloških faktora zavisi ne samo od vrste već i od intenziteta njihovog dejstva na organizam (visoka ili niska temperature, jaka svetlost ili mrak). Svi organizmi su se tokom evolucije prilagođavali (adaptirali) na određeni opseg (dijapazon) dejstva pojedinih faktora.</a:t>
            </a:r>
            <a:endParaRPr lang="en-US" dirty="0" smtClean="0">
              <a:latin typeface="Calibri" pitchFamily="34" charset="0"/>
            </a:endParaRPr>
          </a:p>
          <a:p>
            <a:r>
              <a:rPr lang="en-US" dirty="0" smtClean="0">
                <a:latin typeface="Calibri" pitchFamily="34" charset="0"/>
              </a:rPr>
              <a:t>U </a:t>
            </a:r>
            <a:r>
              <a:rPr lang="en-US" dirty="0" err="1" smtClean="0">
                <a:latin typeface="Calibri" pitchFamily="34" charset="0"/>
              </a:rPr>
              <a:t>kojoj</a:t>
            </a:r>
            <a:r>
              <a:rPr lang="en-US" dirty="0" smtClean="0">
                <a:latin typeface="Calibri" pitchFamily="34" charset="0"/>
              </a:rPr>
              <a:t> </a:t>
            </a:r>
            <a:r>
              <a:rPr lang="en-US" dirty="0" err="1" smtClean="0">
                <a:latin typeface="Calibri" pitchFamily="34" charset="0"/>
              </a:rPr>
              <a:t>meri</a:t>
            </a:r>
            <a:r>
              <a:rPr lang="en-US" dirty="0" smtClean="0">
                <a:latin typeface="Calibri" pitchFamily="34" charset="0"/>
              </a:rPr>
              <a:t> </a:t>
            </a:r>
            <a:r>
              <a:rPr lang="en-US" dirty="0" err="1" smtClean="0">
                <a:latin typeface="Calibri" pitchFamily="34" charset="0"/>
              </a:rPr>
              <a:t>neka</a:t>
            </a:r>
            <a:r>
              <a:rPr lang="en-US" dirty="0" smtClean="0">
                <a:latin typeface="Calibri" pitchFamily="34" charset="0"/>
              </a:rPr>
              <a:t> </a:t>
            </a:r>
            <a:r>
              <a:rPr lang="en-US" dirty="0" err="1" smtClean="0">
                <a:latin typeface="Calibri" pitchFamily="34" charset="0"/>
              </a:rPr>
              <a:t>vrsta</a:t>
            </a:r>
            <a:r>
              <a:rPr lang="en-US" dirty="0" smtClean="0">
                <a:latin typeface="Calibri" pitchFamily="34" charset="0"/>
              </a:rPr>
              <a:t> </a:t>
            </a:r>
            <a:r>
              <a:rPr lang="en-US" dirty="0" err="1" smtClean="0">
                <a:latin typeface="Calibri" pitchFamily="34" charset="0"/>
              </a:rPr>
              <a:t>moze</a:t>
            </a:r>
            <a:r>
              <a:rPr lang="en-US" dirty="0" smtClean="0">
                <a:latin typeface="Calibri" pitchFamily="34" charset="0"/>
              </a:rPr>
              <a:t> </a:t>
            </a:r>
            <a:r>
              <a:rPr lang="en-US" dirty="0" err="1" smtClean="0">
                <a:latin typeface="Calibri" pitchFamily="34" charset="0"/>
              </a:rPr>
              <a:t>da</a:t>
            </a:r>
            <a:r>
              <a:rPr lang="en-US" dirty="0" smtClean="0">
                <a:latin typeface="Calibri" pitchFamily="34" charset="0"/>
              </a:rPr>
              <a:t> se </a:t>
            </a:r>
            <a:r>
              <a:rPr lang="en-US" dirty="0" err="1" smtClean="0">
                <a:latin typeface="Calibri" pitchFamily="34" charset="0"/>
              </a:rPr>
              <a:t>prilagodi</a:t>
            </a:r>
            <a:r>
              <a:rPr lang="en-US" dirty="0" smtClean="0">
                <a:latin typeface="Calibri" pitchFamily="34" charset="0"/>
              </a:rPr>
              <a:t> </a:t>
            </a:r>
            <a:r>
              <a:rPr lang="en-US" dirty="0" err="1" smtClean="0">
                <a:latin typeface="Calibri" pitchFamily="34" charset="0"/>
              </a:rPr>
              <a:t>promenljivom</a:t>
            </a:r>
            <a:r>
              <a:rPr lang="en-US" dirty="0" smtClean="0">
                <a:latin typeface="Calibri" pitchFamily="34" charset="0"/>
              </a:rPr>
              <a:t> </a:t>
            </a:r>
            <a:r>
              <a:rPr lang="en-US" dirty="0" err="1" smtClean="0">
                <a:latin typeface="Calibri" pitchFamily="34" charset="0"/>
              </a:rPr>
              <a:t>delovanju</a:t>
            </a:r>
            <a:r>
              <a:rPr lang="en-US" dirty="0" smtClean="0">
                <a:latin typeface="Calibri" pitchFamily="34" charset="0"/>
              </a:rPr>
              <a:t> </a:t>
            </a:r>
            <a:r>
              <a:rPr lang="en-US" dirty="0" err="1" smtClean="0">
                <a:latin typeface="Calibri" pitchFamily="34" charset="0"/>
              </a:rPr>
              <a:t>ekoloskih</a:t>
            </a:r>
            <a:r>
              <a:rPr lang="en-US" dirty="0" smtClean="0">
                <a:latin typeface="Calibri" pitchFamily="34" charset="0"/>
              </a:rPr>
              <a:t> </a:t>
            </a:r>
            <a:r>
              <a:rPr lang="en-US" dirty="0" err="1" smtClean="0">
                <a:latin typeface="Calibri" pitchFamily="34" charset="0"/>
              </a:rPr>
              <a:t>faktora</a:t>
            </a:r>
            <a:r>
              <a:rPr lang="en-US" dirty="0" smtClean="0">
                <a:latin typeface="Calibri" pitchFamily="34" charset="0"/>
              </a:rPr>
              <a:t> ,</a:t>
            </a:r>
            <a:r>
              <a:rPr lang="en-US" dirty="0" err="1" smtClean="0">
                <a:latin typeface="Calibri" pitchFamily="34" charset="0"/>
              </a:rPr>
              <a:t>zavisi</a:t>
            </a:r>
            <a:r>
              <a:rPr lang="en-US" dirty="0" smtClean="0">
                <a:latin typeface="Calibri" pitchFamily="34" charset="0"/>
              </a:rPr>
              <a:t> </a:t>
            </a:r>
            <a:r>
              <a:rPr lang="en-US" dirty="0" err="1" smtClean="0">
                <a:latin typeface="Calibri" pitchFamily="34" charset="0"/>
              </a:rPr>
              <a:t>od</a:t>
            </a:r>
            <a:r>
              <a:rPr lang="en-US" dirty="0" smtClean="0">
                <a:latin typeface="Calibri" pitchFamily="34" charset="0"/>
              </a:rPr>
              <a:t> </a:t>
            </a:r>
            <a:r>
              <a:rPr lang="en-US" dirty="0" err="1" smtClean="0">
                <a:latin typeface="Calibri" pitchFamily="34" charset="0"/>
              </a:rPr>
              <a:t>njihove</a:t>
            </a:r>
            <a:r>
              <a:rPr lang="en-US" dirty="0" smtClean="0">
                <a:latin typeface="Calibri" pitchFamily="34" charset="0"/>
              </a:rPr>
              <a:t> </a:t>
            </a:r>
            <a:r>
              <a:rPr lang="en-US" dirty="0" err="1" smtClean="0">
                <a:latin typeface="Calibri" pitchFamily="34" charset="0"/>
              </a:rPr>
              <a:t>ekoloske</a:t>
            </a:r>
            <a:r>
              <a:rPr lang="en-US" dirty="0" smtClean="0">
                <a:latin typeface="Calibri" pitchFamily="34" charset="0"/>
              </a:rPr>
              <a:t> valence, a</a:t>
            </a:r>
          </a:p>
          <a:p>
            <a:r>
              <a:rPr lang="en-US" dirty="0" smtClean="0">
                <a:latin typeface="Calibri" pitchFamily="34" charset="0"/>
              </a:rPr>
              <a:t> </a:t>
            </a:r>
            <a:r>
              <a:rPr lang="en-US" b="1" dirty="0" err="1" smtClean="0">
                <a:latin typeface="Calibri" pitchFamily="34" charset="0"/>
              </a:rPr>
              <a:t>ekoloska</a:t>
            </a:r>
            <a:r>
              <a:rPr lang="en-US" b="1" dirty="0" smtClean="0">
                <a:latin typeface="Calibri" pitchFamily="34" charset="0"/>
              </a:rPr>
              <a:t> </a:t>
            </a:r>
            <a:r>
              <a:rPr lang="en-US" b="1" dirty="0" err="1" smtClean="0">
                <a:latin typeface="Calibri" pitchFamily="34" charset="0"/>
              </a:rPr>
              <a:t>valenca</a:t>
            </a:r>
            <a:r>
              <a:rPr lang="en-US" b="1" dirty="0" smtClean="0">
                <a:latin typeface="Calibri" pitchFamily="34" charset="0"/>
              </a:rPr>
              <a:t> je</a:t>
            </a:r>
            <a:r>
              <a:rPr lang="vi-VN" b="1" dirty="0" smtClean="0"/>
              <a:t> </a:t>
            </a:r>
            <a:r>
              <a:rPr lang="en-US" dirty="0" smtClean="0">
                <a:latin typeface="Calibri" pitchFamily="34" charset="0"/>
              </a:rPr>
              <a:t> </a:t>
            </a:r>
            <a:r>
              <a:rPr lang="en-US" dirty="0" err="1" smtClean="0">
                <a:latin typeface="Calibri" pitchFamily="34" charset="0"/>
              </a:rPr>
              <a:t>opseg</a:t>
            </a:r>
            <a:r>
              <a:rPr lang="en-US" dirty="0" smtClean="0">
                <a:latin typeface="Calibri" pitchFamily="34" charset="0"/>
              </a:rPr>
              <a:t> </a:t>
            </a:r>
            <a:r>
              <a:rPr lang="en-US" dirty="0" err="1" smtClean="0">
                <a:latin typeface="Calibri" pitchFamily="34" charset="0"/>
              </a:rPr>
              <a:t>ili</a:t>
            </a:r>
            <a:r>
              <a:rPr lang="en-US" dirty="0" smtClean="0">
                <a:latin typeface="Calibri" pitchFamily="34" charset="0"/>
              </a:rPr>
              <a:t> </a:t>
            </a:r>
            <a:r>
              <a:rPr lang="en-US" dirty="0" err="1" smtClean="0">
                <a:latin typeface="Calibri" pitchFamily="34" charset="0"/>
              </a:rPr>
              <a:t>amplituda</a:t>
            </a:r>
            <a:r>
              <a:rPr lang="en-US" dirty="0" smtClean="0">
                <a:latin typeface="Calibri" pitchFamily="34" charset="0"/>
              </a:rPr>
              <a:t> </a:t>
            </a:r>
            <a:r>
              <a:rPr lang="en-US" dirty="0" err="1" smtClean="0">
                <a:latin typeface="Calibri" pitchFamily="34" charset="0"/>
              </a:rPr>
              <a:t>kolebanja</a:t>
            </a:r>
            <a:r>
              <a:rPr lang="en-US" dirty="0" smtClean="0">
                <a:latin typeface="Calibri" pitchFamily="34" charset="0"/>
              </a:rPr>
              <a:t> </a:t>
            </a:r>
            <a:r>
              <a:rPr lang="en-US" dirty="0" err="1" smtClean="0">
                <a:latin typeface="Calibri" pitchFamily="34" charset="0"/>
              </a:rPr>
              <a:t>nekog</a:t>
            </a:r>
            <a:r>
              <a:rPr lang="en-US" dirty="0" smtClean="0">
                <a:latin typeface="Calibri" pitchFamily="34" charset="0"/>
              </a:rPr>
              <a:t> </a:t>
            </a:r>
            <a:r>
              <a:rPr lang="en-US" dirty="0" err="1" smtClean="0">
                <a:latin typeface="Calibri" pitchFamily="34" charset="0"/>
              </a:rPr>
              <a:t>ekoloskog</a:t>
            </a:r>
            <a:r>
              <a:rPr lang="en-US" dirty="0" smtClean="0">
                <a:latin typeface="Calibri" pitchFamily="34" charset="0"/>
              </a:rPr>
              <a:t> </a:t>
            </a:r>
            <a:r>
              <a:rPr lang="en-US" dirty="0" err="1" smtClean="0">
                <a:latin typeface="Calibri" pitchFamily="34" charset="0"/>
              </a:rPr>
              <a:t>faktora</a:t>
            </a:r>
            <a:r>
              <a:rPr lang="en-US" dirty="0" smtClean="0">
                <a:latin typeface="Calibri" pitchFamily="34" charset="0"/>
              </a:rPr>
              <a:t> u </a:t>
            </a:r>
            <a:r>
              <a:rPr lang="en-US" dirty="0" err="1" smtClean="0">
                <a:latin typeface="Calibri" pitchFamily="34" charset="0"/>
              </a:rPr>
              <a:t>cijim</a:t>
            </a:r>
            <a:r>
              <a:rPr lang="en-US" dirty="0" smtClean="0">
                <a:latin typeface="Calibri" pitchFamily="34" charset="0"/>
              </a:rPr>
              <a:t> </a:t>
            </a:r>
            <a:r>
              <a:rPr lang="en-US" dirty="0" err="1" smtClean="0">
                <a:latin typeface="Calibri" pitchFamily="34" charset="0"/>
              </a:rPr>
              <a:t>granicama</a:t>
            </a:r>
            <a:r>
              <a:rPr lang="en-US" dirty="0" smtClean="0">
                <a:latin typeface="Calibri" pitchFamily="34" charset="0"/>
              </a:rPr>
              <a:t> je </a:t>
            </a:r>
            <a:r>
              <a:rPr lang="en-US" dirty="0" err="1" smtClean="0">
                <a:latin typeface="Calibri" pitchFamily="34" charset="0"/>
              </a:rPr>
              <a:t>moguc</a:t>
            </a:r>
            <a:r>
              <a:rPr lang="en-US" dirty="0" smtClean="0">
                <a:latin typeface="Calibri" pitchFamily="34" charset="0"/>
              </a:rPr>
              <a:t> </a:t>
            </a:r>
            <a:r>
              <a:rPr lang="en-US" dirty="0" err="1" smtClean="0">
                <a:latin typeface="Calibri" pitchFamily="34" charset="0"/>
              </a:rPr>
              <a:t>opstanak</a:t>
            </a:r>
            <a:r>
              <a:rPr lang="en-US" dirty="0" smtClean="0">
                <a:latin typeface="Calibri" pitchFamily="34" charset="0"/>
              </a:rPr>
              <a:t>.</a:t>
            </a:r>
          </a:p>
          <a:p>
            <a:r>
              <a:rPr lang="en-US" dirty="0" smtClean="0">
                <a:latin typeface="Calibri" pitchFamily="34" charset="0"/>
              </a:rPr>
              <a:t>Na </a:t>
            </a:r>
            <a:r>
              <a:rPr lang="en-US" dirty="0" err="1" smtClean="0">
                <a:latin typeface="Calibri" pitchFamily="34" charset="0"/>
              </a:rPr>
              <a:t>krivulji</a:t>
            </a:r>
            <a:r>
              <a:rPr lang="en-US" dirty="0" smtClean="0">
                <a:latin typeface="Calibri" pitchFamily="34" charset="0"/>
              </a:rPr>
              <a:t> se </a:t>
            </a:r>
            <a:r>
              <a:rPr lang="en-US" dirty="0" err="1" smtClean="0">
                <a:latin typeface="Calibri" pitchFamily="34" charset="0"/>
              </a:rPr>
              <a:t>razlikuju</a:t>
            </a:r>
            <a:r>
              <a:rPr lang="en-US" dirty="0" smtClean="0">
                <a:latin typeface="Calibri" pitchFamily="34" charset="0"/>
              </a:rPr>
              <a:t> tri </a:t>
            </a:r>
            <a:r>
              <a:rPr lang="en-US" dirty="0" err="1" smtClean="0">
                <a:latin typeface="Calibri" pitchFamily="34" charset="0"/>
              </a:rPr>
              <a:t>kardinalne</a:t>
            </a:r>
            <a:r>
              <a:rPr lang="en-US" dirty="0" smtClean="0">
                <a:latin typeface="Calibri" pitchFamily="34" charset="0"/>
              </a:rPr>
              <a:t> </a:t>
            </a:r>
            <a:r>
              <a:rPr lang="en-US" dirty="0" err="1" smtClean="0">
                <a:latin typeface="Calibri" pitchFamily="34" charset="0"/>
              </a:rPr>
              <a:t>tacke</a:t>
            </a:r>
            <a:r>
              <a:rPr lang="en-US" dirty="0" smtClean="0">
                <a:latin typeface="Calibri" pitchFamily="34" charset="0"/>
              </a:rPr>
              <a:t> </a:t>
            </a:r>
            <a:r>
              <a:rPr lang="en-US" dirty="0" err="1" smtClean="0">
                <a:latin typeface="Calibri" pitchFamily="34" charset="0"/>
              </a:rPr>
              <a:t>i</a:t>
            </a:r>
            <a:r>
              <a:rPr lang="en-US" dirty="0" smtClean="0">
                <a:latin typeface="Calibri" pitchFamily="34" charset="0"/>
              </a:rPr>
              <a:t> to: </a:t>
            </a:r>
            <a:r>
              <a:rPr lang="en-US" b="1" dirty="0" err="1" smtClean="0">
                <a:latin typeface="Calibri" pitchFamily="34" charset="0"/>
              </a:rPr>
              <a:t>minimum,optimum</a:t>
            </a:r>
            <a:r>
              <a:rPr lang="en-US" b="1" dirty="0" smtClean="0">
                <a:latin typeface="Calibri" pitchFamily="34" charset="0"/>
              </a:rPr>
              <a:t> </a:t>
            </a:r>
            <a:r>
              <a:rPr lang="en-US" b="1" dirty="0" err="1" smtClean="0">
                <a:latin typeface="Calibri" pitchFamily="34" charset="0"/>
              </a:rPr>
              <a:t>i</a:t>
            </a:r>
            <a:r>
              <a:rPr lang="en-US" b="1" dirty="0" smtClean="0">
                <a:latin typeface="Calibri" pitchFamily="34" charset="0"/>
              </a:rPr>
              <a:t> </a:t>
            </a:r>
            <a:r>
              <a:rPr lang="en-US" b="1" dirty="0" err="1" smtClean="0">
                <a:latin typeface="Calibri" pitchFamily="34" charset="0"/>
              </a:rPr>
              <a:t>maksimum</a:t>
            </a:r>
            <a:r>
              <a:rPr lang="en-US" b="1" dirty="0" smtClean="0">
                <a:latin typeface="Calibri" pitchFamily="34" charset="0"/>
              </a:rPr>
              <a:t> a </a:t>
            </a:r>
            <a:r>
              <a:rPr lang="en-US" b="1" dirty="0" err="1" smtClean="0">
                <a:latin typeface="Calibri" pitchFamily="34" charset="0"/>
              </a:rPr>
              <a:t>iza</a:t>
            </a:r>
            <a:r>
              <a:rPr lang="en-US" b="1" dirty="0" smtClean="0">
                <a:latin typeface="Calibri" pitchFamily="34" charset="0"/>
              </a:rPr>
              <a:t> </a:t>
            </a:r>
            <a:r>
              <a:rPr lang="en-US" b="1" dirty="0" err="1" smtClean="0">
                <a:latin typeface="Calibri" pitchFamily="34" charset="0"/>
              </a:rPr>
              <a:t>min.i</a:t>
            </a:r>
            <a:r>
              <a:rPr lang="en-US" b="1" dirty="0" smtClean="0">
                <a:latin typeface="Calibri" pitchFamily="34" charset="0"/>
              </a:rPr>
              <a:t> max.je </a:t>
            </a:r>
            <a:r>
              <a:rPr lang="en-US" b="1" dirty="0" err="1" smtClean="0">
                <a:latin typeface="Calibri" pitchFamily="34" charset="0"/>
              </a:rPr>
              <a:t>pesimum</a:t>
            </a:r>
            <a:r>
              <a:rPr lang="en-US" b="1" dirty="0" smtClean="0">
                <a:latin typeface="Calibri" pitchFamily="34" charset="0"/>
              </a:rPr>
              <a:t>(</a:t>
            </a:r>
            <a:r>
              <a:rPr lang="en-US" b="1" dirty="0" err="1" smtClean="0">
                <a:latin typeface="Calibri" pitchFamily="34" charset="0"/>
              </a:rPr>
              <a:t>smrtnost</a:t>
            </a:r>
            <a:r>
              <a:rPr lang="en-US" b="1" dirty="0" smtClean="0">
                <a:latin typeface="Calibri" pitchFamily="34" charset="0"/>
              </a:rPr>
              <a:t>)</a:t>
            </a:r>
            <a:endParaRPr lang="en-CA" b="1" dirty="0">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500042"/>
            <a:ext cx="8229600" cy="857256"/>
          </a:xfrm>
        </p:spPr>
        <p:txBody>
          <a:bodyPr>
            <a:normAutofit/>
          </a:bodyPr>
          <a:lstStyle/>
          <a:p>
            <a:r>
              <a:rPr lang="en-CA" sz="4400" dirty="0" smtClean="0"/>
              <a:t>EKOLOSKA VALENCA</a:t>
            </a:r>
            <a:endParaRPr lang="en-CA" sz="4400" dirty="0"/>
          </a:p>
        </p:txBody>
      </p:sp>
      <p:pic>
        <p:nvPicPr>
          <p:cNvPr id="4" name="Picture 6" descr="E:\My Documents\EGŽ\Generacija 09-10\Osnovi ekologije\kriva tolerancije.jpg"/>
          <p:cNvPicPr>
            <a:picLocks noGrp="1" noChangeAspect="1" noChangeArrowheads="1"/>
          </p:cNvPicPr>
          <p:nvPr>
            <p:ph idx="1"/>
          </p:nvPr>
        </p:nvPicPr>
        <p:blipFill>
          <a:blip r:embed="rId2"/>
          <a:srcRect/>
          <a:stretch>
            <a:fillRect/>
          </a:stretch>
        </p:blipFill>
        <p:spPr bwMode="auto">
          <a:xfrm>
            <a:off x="285720" y="1547067"/>
            <a:ext cx="8229600" cy="4857784"/>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348" y="500042"/>
            <a:ext cx="7972452" cy="5824558"/>
          </a:xfrm>
        </p:spPr>
        <p:txBody>
          <a:bodyPr>
            <a:normAutofit fontScale="92500" lnSpcReduction="10000"/>
          </a:bodyPr>
          <a:lstStyle/>
          <a:p>
            <a:r>
              <a:rPr lang="vi-VN" dirty="0" smtClean="0"/>
              <a:t>Smanjivanje ili pojačavanje delovanja faktora sredine u odnosu na  optimalni opseg dejstva smanjuje životnu aktivnost organizma. Kada dejstvo faktora dostigne minimalne vrednosti, nestaju neophodni uslovi opstanka i nije moguća dalja egzistencija organizma. Granice izvan kojih više nije moguć opstanak organizma nazivaju se donja (minimum) i gornja (maksimum) granica izdržljivosti. Najpovoljnije dejstvo ekološkog faktora na životnu aktivnost organizma označava se kao optimum, a najnepovoljnije dejstvo kao pesimum. </a:t>
            </a:r>
            <a:endParaRPr lang="vi-VN" b="1" dirty="0" smtClean="0"/>
          </a:p>
          <a:p>
            <a:r>
              <a:rPr lang="en-CA" dirty="0" err="1" smtClean="0"/>
              <a:t>Što</a:t>
            </a:r>
            <a:r>
              <a:rPr lang="en-CA" dirty="0" smtClean="0"/>
              <a:t> je </a:t>
            </a:r>
            <a:r>
              <a:rPr lang="en-CA" dirty="0" err="1" smtClean="0"/>
              <a:t>širi</a:t>
            </a:r>
            <a:r>
              <a:rPr lang="en-CA" dirty="0" smtClean="0"/>
              <a:t> </a:t>
            </a:r>
            <a:r>
              <a:rPr lang="en-CA" dirty="0" err="1" smtClean="0"/>
              <a:t>opseg</a:t>
            </a:r>
            <a:r>
              <a:rPr lang="en-CA" dirty="0" smtClean="0"/>
              <a:t> </a:t>
            </a:r>
            <a:r>
              <a:rPr lang="en-CA" dirty="0" err="1" smtClean="0"/>
              <a:t>kolebanja</a:t>
            </a:r>
            <a:r>
              <a:rPr lang="en-CA" dirty="0" smtClean="0"/>
              <a:t> </a:t>
            </a:r>
            <a:r>
              <a:rPr lang="en-CA" dirty="0" err="1" smtClean="0"/>
              <a:t>dejstva</a:t>
            </a:r>
            <a:r>
              <a:rPr lang="en-CA" dirty="0" smtClean="0"/>
              <a:t> </a:t>
            </a:r>
            <a:r>
              <a:rPr lang="en-CA" dirty="0" err="1" smtClean="0"/>
              <a:t>ekološkog</a:t>
            </a:r>
            <a:r>
              <a:rPr lang="en-CA" dirty="0" smtClean="0"/>
              <a:t> </a:t>
            </a:r>
            <a:r>
              <a:rPr lang="en-CA" dirty="0" err="1" smtClean="0"/>
              <a:t>faktora</a:t>
            </a:r>
            <a:r>
              <a:rPr lang="en-CA" dirty="0" smtClean="0"/>
              <a:t> u </a:t>
            </a:r>
            <a:r>
              <a:rPr lang="en-CA" dirty="0" err="1" smtClean="0"/>
              <a:t>čijem</a:t>
            </a:r>
            <a:r>
              <a:rPr lang="en-CA" dirty="0" smtClean="0"/>
              <a:t> </a:t>
            </a:r>
            <a:r>
              <a:rPr lang="en-CA" dirty="0" err="1" smtClean="0"/>
              <a:t>okviru</a:t>
            </a:r>
            <a:r>
              <a:rPr lang="en-CA" dirty="0" smtClean="0"/>
              <a:t> data </a:t>
            </a:r>
            <a:r>
              <a:rPr lang="en-CA" dirty="0" err="1" smtClean="0"/>
              <a:t>vrsta</a:t>
            </a:r>
            <a:r>
              <a:rPr lang="en-CA" dirty="0" smtClean="0"/>
              <a:t> </a:t>
            </a:r>
            <a:r>
              <a:rPr lang="en-CA" dirty="0" err="1" smtClean="0"/>
              <a:t>može</a:t>
            </a:r>
            <a:r>
              <a:rPr lang="en-CA" dirty="0" smtClean="0"/>
              <a:t> </a:t>
            </a:r>
            <a:r>
              <a:rPr lang="en-CA" dirty="0" err="1" smtClean="0"/>
              <a:t>da</a:t>
            </a:r>
            <a:r>
              <a:rPr lang="en-CA" dirty="0" smtClean="0"/>
              <a:t> </a:t>
            </a:r>
            <a:r>
              <a:rPr lang="en-CA" dirty="0" err="1" smtClean="0"/>
              <a:t>opstane</a:t>
            </a:r>
            <a:r>
              <a:rPr lang="en-CA" dirty="0" smtClean="0"/>
              <a:t>, to je </a:t>
            </a:r>
            <a:r>
              <a:rPr lang="en-CA" dirty="0" err="1" smtClean="0"/>
              <a:t>šira</a:t>
            </a:r>
            <a:r>
              <a:rPr lang="en-CA" dirty="0" smtClean="0"/>
              <a:t> </a:t>
            </a:r>
            <a:r>
              <a:rPr lang="en-CA" dirty="0" err="1" smtClean="0"/>
              <a:t>i</a:t>
            </a:r>
            <a:r>
              <a:rPr lang="en-CA" dirty="0" smtClean="0"/>
              <a:t> </a:t>
            </a:r>
            <a:r>
              <a:rPr lang="en-CA" dirty="0" err="1" smtClean="0"/>
              <a:t>njena</a:t>
            </a:r>
            <a:r>
              <a:rPr lang="en-CA" dirty="0" smtClean="0"/>
              <a:t> </a:t>
            </a:r>
            <a:r>
              <a:rPr lang="en-CA" dirty="0" err="1" smtClean="0"/>
              <a:t>ekološka</a:t>
            </a:r>
            <a:r>
              <a:rPr lang="en-CA" dirty="0" smtClean="0"/>
              <a:t> </a:t>
            </a:r>
            <a:r>
              <a:rPr lang="en-CA" dirty="0" err="1" smtClean="0"/>
              <a:t>valenca</a:t>
            </a:r>
            <a:r>
              <a:rPr lang="en-CA" dirty="0" smtClean="0"/>
              <a:t>. </a:t>
            </a:r>
            <a:r>
              <a:rPr lang="en-CA" dirty="0" err="1" smtClean="0">
                <a:solidFill>
                  <a:srgbClr val="C00000"/>
                </a:solidFill>
              </a:rPr>
              <a:t>Prema</a:t>
            </a:r>
            <a:r>
              <a:rPr lang="en-CA" dirty="0" smtClean="0">
                <a:solidFill>
                  <a:srgbClr val="C00000"/>
                </a:solidFill>
              </a:rPr>
              <a:t> </a:t>
            </a:r>
            <a:r>
              <a:rPr lang="en-CA" dirty="0" err="1" smtClean="0">
                <a:solidFill>
                  <a:srgbClr val="C00000"/>
                </a:solidFill>
              </a:rPr>
              <a:t>širini</a:t>
            </a:r>
            <a:r>
              <a:rPr lang="en-CA" dirty="0" smtClean="0">
                <a:solidFill>
                  <a:srgbClr val="C00000"/>
                </a:solidFill>
              </a:rPr>
              <a:t> </a:t>
            </a:r>
            <a:r>
              <a:rPr lang="en-CA" dirty="0" err="1" smtClean="0">
                <a:solidFill>
                  <a:srgbClr val="C00000"/>
                </a:solidFill>
              </a:rPr>
              <a:t>ekološke</a:t>
            </a:r>
            <a:r>
              <a:rPr lang="en-CA" dirty="0" smtClean="0">
                <a:solidFill>
                  <a:srgbClr val="C00000"/>
                </a:solidFill>
              </a:rPr>
              <a:t> valence </a:t>
            </a:r>
            <a:r>
              <a:rPr lang="en-CA" dirty="0" err="1" smtClean="0">
                <a:solidFill>
                  <a:srgbClr val="C00000"/>
                </a:solidFill>
              </a:rPr>
              <a:t>organizmi</a:t>
            </a:r>
            <a:r>
              <a:rPr lang="en-CA" dirty="0" smtClean="0">
                <a:solidFill>
                  <a:srgbClr val="C00000"/>
                </a:solidFill>
              </a:rPr>
              <a:t> se dele </a:t>
            </a:r>
            <a:r>
              <a:rPr lang="en-CA" dirty="0" err="1" smtClean="0">
                <a:solidFill>
                  <a:srgbClr val="C00000"/>
                </a:solidFill>
              </a:rPr>
              <a:t>na</a:t>
            </a:r>
            <a:r>
              <a:rPr lang="en-CA" dirty="0" smtClean="0">
                <a:solidFill>
                  <a:srgbClr val="C00000"/>
                </a:solidFill>
              </a:rPr>
              <a:t>: </a:t>
            </a:r>
          </a:p>
          <a:p>
            <a:r>
              <a:rPr lang="en-CA" b="1" dirty="0" err="1" smtClean="0"/>
              <a:t>eurivalentne</a:t>
            </a:r>
            <a:r>
              <a:rPr lang="en-CA" b="1" dirty="0" smtClean="0"/>
              <a:t> </a:t>
            </a:r>
            <a:r>
              <a:rPr lang="en-CA" b="1" dirty="0" err="1" smtClean="0"/>
              <a:t>i</a:t>
            </a:r>
            <a:r>
              <a:rPr lang="en-CA" b="1" dirty="0" smtClean="0"/>
              <a:t> </a:t>
            </a:r>
          </a:p>
          <a:p>
            <a:r>
              <a:rPr lang="en-CA" b="1" dirty="0" err="1" smtClean="0"/>
              <a:t>stenovalentne</a:t>
            </a:r>
            <a:r>
              <a:rPr lang="en-CA" b="1" dirty="0" smtClean="0"/>
              <a:t>. </a:t>
            </a:r>
          </a:p>
          <a:p>
            <a:endParaRPr lang="en-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4738"/>
            <a:ext cx="8229600" cy="5339862"/>
          </a:xfrm>
        </p:spPr>
        <p:txBody>
          <a:bodyPr/>
          <a:lstStyle/>
          <a:p>
            <a:r>
              <a:rPr lang="vi-VN" b="1" dirty="0" smtClean="0"/>
              <a:t>Eurivalentni (gr. eurys = širok)</a:t>
            </a:r>
            <a:r>
              <a:rPr lang="vi-VN" dirty="0" smtClean="0"/>
              <a:t> su organizmi sa širokom ekološkom valencom i opstaju u uslovima širokog variranja ekološkog faktora, dok </a:t>
            </a:r>
            <a:r>
              <a:rPr lang="vi-VN" b="1" dirty="0" smtClean="0"/>
              <a:t>stenovalentni (gr. stenos = uzak)</a:t>
            </a:r>
            <a:r>
              <a:rPr lang="vi-VN" dirty="0" smtClean="0"/>
              <a:t> imaju usku ekološku valencu, i kod njih je izražena specifičnost na određene uslove sredine.</a:t>
            </a:r>
            <a:endParaRPr lang="en-US" dirty="0" smtClean="0"/>
          </a:p>
          <a:p>
            <a:r>
              <a:rPr lang="vi-VN" dirty="0" smtClean="0"/>
              <a:t> Eurivalentni organizmi poseduju široke mogućnosti prilagođavanja što im omogućava opstanak u vrlo različitim sredinama. Nasuprot njima su više ili manje specijalizovani stenovalentni organizmi</a:t>
            </a:r>
            <a:r>
              <a:rPr lang="en-US" dirty="0" smtClean="0"/>
              <a:t>(</a:t>
            </a:r>
            <a:r>
              <a:rPr lang="en-US" dirty="0" err="1" smtClean="0"/>
              <a:t>zive</a:t>
            </a:r>
            <a:r>
              <a:rPr lang="en-US" dirty="0" smtClean="0"/>
              <a:t> u </a:t>
            </a:r>
            <a:r>
              <a:rPr lang="en-US" dirty="0" err="1" smtClean="0"/>
              <a:t>sredini</a:t>
            </a:r>
            <a:r>
              <a:rPr lang="en-US" dirty="0" smtClean="0"/>
              <a:t> </a:t>
            </a:r>
            <a:r>
              <a:rPr lang="en-US" dirty="0" err="1" smtClean="0"/>
              <a:t>gde</a:t>
            </a:r>
            <a:r>
              <a:rPr lang="en-US" dirty="0" smtClean="0"/>
              <a:t> </a:t>
            </a:r>
            <a:r>
              <a:rPr lang="en-US" dirty="0" err="1" smtClean="0"/>
              <a:t>su</a:t>
            </a:r>
            <a:r>
              <a:rPr lang="en-US" dirty="0" smtClean="0"/>
              <a:t> mala </a:t>
            </a:r>
            <a:r>
              <a:rPr lang="en-US" dirty="0" err="1" smtClean="0"/>
              <a:t>kolebanja</a:t>
            </a:r>
            <a:r>
              <a:rPr lang="en-US" dirty="0" smtClean="0"/>
              <a:t> </a:t>
            </a:r>
            <a:r>
              <a:rPr lang="en-US" dirty="0" err="1" smtClean="0"/>
              <a:t>ekoloskih</a:t>
            </a:r>
            <a:r>
              <a:rPr lang="en-US" dirty="0" smtClean="0"/>
              <a:t> </a:t>
            </a:r>
            <a:r>
              <a:rPr lang="en-US" dirty="0" err="1" smtClean="0"/>
              <a:t>faktora</a:t>
            </a:r>
            <a:r>
              <a:rPr lang="en-US" dirty="0" smtClean="0"/>
              <a:t>) </a:t>
            </a:r>
            <a:r>
              <a:rPr lang="vi-VN" dirty="0" smtClean="0"/>
              <a:t>.</a:t>
            </a:r>
            <a:endParaRPr lang="en-C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681682"/>
          </a:xfrm>
        </p:spPr>
        <p:txBody>
          <a:bodyPr>
            <a:normAutofit/>
          </a:bodyPr>
          <a:lstStyle/>
          <a:p>
            <a:r>
              <a:rPr lang="vi-VN" dirty="0" smtClean="0"/>
              <a:t>U spoljašnjoj sredini, gde se ekološki faktori uzajamno uslovljavaju; nijedan pojedinačni faktor ne postiže svoje optimalno dejstvo nezavisno od ostalih faktora.</a:t>
            </a:r>
            <a:endParaRPr lang="en-US" dirty="0" smtClean="0"/>
          </a:p>
          <a:p>
            <a:r>
              <a:rPr lang="vi-VN" dirty="0" smtClean="0"/>
              <a:t> Najčešća situacija u prirodi jeste veće ili manje odstupanje od optimalnih uslova života. Što je odstupanje veće, to su uslovi za opstanak neke vrste manje povoljni.</a:t>
            </a:r>
            <a:endParaRPr lang="en-US" dirty="0" smtClean="0"/>
          </a:p>
          <a:p>
            <a:r>
              <a:rPr lang="vi-VN" dirty="0" smtClean="0"/>
              <a:t> Samo jedan jedini ekološki faktor, čije se dejstvo približava maksimumu ili minimumu, može da onemogući opstanak nekog organizma na određenom mestu. Ekološki faktor tada postaje ograničavajući (limitirajući) faktor koji uslovljava opstanak iako su svi drugi faktori optimalni.</a:t>
            </a:r>
            <a:endParaRPr lang="en-C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119</TotalTime>
  <Words>766</Words>
  <Application>Microsoft Office PowerPoint</Application>
  <PresentationFormat>On-screen Show (4:3)</PresentationFormat>
  <Paragraphs>30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ZIVOTNA SREDINA I POJAM EKOLOSKIH FAKTORA</vt:lpstr>
      <vt:lpstr>Slide 2</vt:lpstr>
      <vt:lpstr>Slide 3</vt:lpstr>
      <vt:lpstr>Slide 4</vt:lpstr>
      <vt:lpstr>Slide 5</vt:lpstr>
      <vt:lpstr>EKOLOSKA VALENCA</vt:lpstr>
      <vt:lpstr>Slide 7</vt:lpstr>
      <vt:lpstr>Slide 8</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25</cp:revision>
  <dcterms:created xsi:type="dcterms:W3CDTF">2011-12-31T17:38:10Z</dcterms:created>
  <dcterms:modified xsi:type="dcterms:W3CDTF">2012-02-12T21:30:48Z</dcterms:modified>
</cp:coreProperties>
</file>